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644C67-8A99-4A47-969D-A8BA0AE3F77D}">
  <a:tblStyle styleId="{B4644C67-8A99-4A47-969D-A8BA0AE3F77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941cd2310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941cd2310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941cd23108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941cd23108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941cd23108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941cd23108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4fa603c5aa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4fa603c5a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fa603c5aa_0_1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4fa603c5aa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5.png"/><Relationship Id="rId6"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2743625" y="2286525"/>
            <a:ext cx="4492500" cy="19560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3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Perspective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two best</a:t>
            </a:r>
            <a:r>
              <a:rPr lang="en" sz="1500">
                <a:solidFill>
                  <a:schemeClr val="dk1"/>
                </a:solidFill>
                <a:latin typeface="Inter"/>
                <a:ea typeface="Inter"/>
                <a:cs typeface="Inter"/>
                <a:sym typeface="Inter"/>
              </a:rPr>
              <a:t> answers are 2</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next-best</a:t>
            </a:r>
            <a:r>
              <a:rPr lang="en" sz="1500">
                <a:solidFill>
                  <a:schemeClr val="dk1"/>
                </a:solidFill>
                <a:latin typeface="Inter"/>
                <a:ea typeface="Inter"/>
                <a:cs typeface="Inter"/>
                <a:sym typeface="Inter"/>
              </a:rPr>
              <a:t> answer is 1 points, and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rotWithShape="1">
          <a:blip r:embed="rId5">
            <a:alphaModFix/>
          </a:blip>
          <a:srcRect b="0" l="0" r="0" t="0"/>
          <a:stretch/>
        </p:blipFill>
        <p:spPr>
          <a:xfrm>
            <a:off x="512847" y="2286525"/>
            <a:ext cx="1928535" cy="19285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480975" y="619125"/>
            <a:ext cx="6775500" cy="34353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Author Context:</a:t>
            </a:r>
            <a:endParaRPr b="1" sz="1200">
              <a:solidFill>
                <a:schemeClr val="dk1"/>
              </a:solidFill>
              <a:latin typeface="Inter"/>
              <a:ea typeface="Inter"/>
              <a:cs typeface="Inter"/>
              <a:sym typeface="Inter"/>
            </a:endParaRPr>
          </a:p>
          <a:p>
            <a:pPr indent="0" lvl="0" marL="0" rtl="0" algn="l">
              <a:lnSpc>
                <a:spcPct val="100000"/>
              </a:lnSpc>
              <a:spcBef>
                <a:spcPts val="1500"/>
              </a:spcBef>
              <a:spcAft>
                <a:spcPts val="1500"/>
              </a:spcAft>
              <a:buClr>
                <a:schemeClr val="dk1"/>
              </a:buClr>
              <a:buSzPts val="1100"/>
              <a:buFont typeface="Arial"/>
              <a:buNone/>
            </a:pPr>
            <a:r>
              <a:rPr lang="en" sz="1200">
                <a:solidFill>
                  <a:schemeClr val="dk1"/>
                </a:solidFill>
                <a:latin typeface="Inter"/>
                <a:ea typeface="Inter"/>
                <a:cs typeface="Inter"/>
                <a:sym typeface="Inter"/>
              </a:rPr>
              <a:t>Nzinga Mbemba ruled the Kingdom of Kongo during the early 1500s, a time of increasing contact between West Central Africa and Portugal. After converting to Christianity, Nzinga Mbemba took the Christian name Afonso and worked to spread Catholicism throughout the kingdom. He built churches, supported missionary efforts, and established Christianity as a core part of Kongo’s royal identity. As European maritime exploration and trade expanded in the early 15th century, King Afonso I maintained close ties with the Portuguese Crown. He sought access to Portuguese trade, military technology, and education. Portugal provided firearms and luxury goods in exchange for ivory, copper, and enslaved people. Over time, the imbalance in this relationship created deep tensions and made Kongo increasingly reliant on the Portuguese. This fueled internal challenges to his leadership. Nobles resented his Christian policies and at one point, his own son led a rebellion against him. Historians view Afonso’s reign as a complex example of African agency—he adopted European tools and ideas not out of submission, but as strategies for strengthening his kingdom. Yet he also resisted the damaging effects of the slave trade, making him an early critic of its consequences.</a:t>
            </a:r>
            <a:endParaRPr b="1" sz="1200">
              <a:solidFill>
                <a:schemeClr val="dk1"/>
              </a:solidFill>
              <a:latin typeface="Inter"/>
              <a:ea typeface="Inter"/>
              <a:cs typeface="Inter"/>
              <a:sym typeface="Inter"/>
            </a:endParaRPr>
          </a:p>
        </p:txBody>
      </p:sp>
      <p:graphicFrame>
        <p:nvGraphicFramePr>
          <p:cNvPr id="116" name="Google Shape;116;p26"/>
          <p:cNvGraphicFramePr/>
          <p:nvPr/>
        </p:nvGraphicFramePr>
        <p:xfrm>
          <a:off x="480969" y="4305770"/>
          <a:ext cx="3000000" cy="3000000"/>
        </p:xfrm>
        <a:graphic>
          <a:graphicData uri="http://schemas.openxmlformats.org/drawingml/2006/table">
            <a:tbl>
              <a:tblPr>
                <a:noFill/>
                <a:tableStyleId>{B4644C67-8A99-4A47-969D-A8BA0AE3F77D}</a:tableStyleId>
              </a:tblPr>
              <a:tblGrid>
                <a:gridCol w="6775500"/>
              </a:tblGrid>
              <a:tr h="31470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Nzinga Mbemba, “Letter to Portuguese King </a:t>
                      </a:r>
                      <a:r>
                        <a:rPr lang="en" sz="1200">
                          <a:solidFill>
                            <a:schemeClr val="dk1"/>
                          </a:solidFill>
                          <a:latin typeface="Halant"/>
                          <a:ea typeface="Halant"/>
                          <a:cs typeface="Halant"/>
                          <a:sym typeface="Halant"/>
                        </a:rPr>
                        <a:t>João III,” 1526.</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Sir, Your Highness should know how our Kingdom is being lost in so many ways that it is convenient to provide for the necessary remedy, since this is caused by the excessive freedom given by your agents and officials to the men and merchants…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And we cannot reckon how great the damage is, since the mentioned merchants are taking every day our natives, sons of the land and the sons of our noblemen and vassals and our relatives, because the thieves and men of bad conscience grab them wishing to have the things and wares of this Kingdom which they are ambitious of, they grab them and get them to be sold; and so great, Sir, is the corruption and licentiousness that our country is being completely depopulated, and Your Highness should not agree with this nor accept it as in your service… That is why we beg of Your Highness to help and assist us in this matter, commanding your factors that they should</a:t>
                      </a:r>
                      <a:r>
                        <a:rPr lang="en" sz="1200">
                          <a:solidFill>
                            <a:schemeClr val="dk1"/>
                          </a:solidFill>
                          <a:latin typeface="Inter"/>
                          <a:ea typeface="Inter"/>
                          <a:cs typeface="Inter"/>
                          <a:sym typeface="Inter"/>
                        </a:rPr>
                        <a:t> nor </a:t>
                      </a:r>
                      <a:r>
                        <a:rPr lang="en" sz="1200">
                          <a:solidFill>
                            <a:schemeClr val="dk1"/>
                          </a:solidFill>
                          <a:latin typeface="Inter"/>
                          <a:ea typeface="Inter"/>
                          <a:cs typeface="Inter"/>
                          <a:sym typeface="Inter"/>
                        </a:rPr>
                        <a:t>[sic] </a:t>
                      </a:r>
                      <a:r>
                        <a:rPr lang="en" sz="1200">
                          <a:solidFill>
                            <a:schemeClr val="dk1"/>
                          </a:solidFill>
                          <a:latin typeface="Inter"/>
                          <a:ea typeface="Inter"/>
                          <a:cs typeface="Inter"/>
                          <a:sym typeface="Inter"/>
                        </a:rPr>
                        <a:t>send here either merchants or wares, because it is our will that in these Kingdoms there should not be any trade of slaves nor outlet for them. Concerning what is referred to above, again we beg of Your Highness to agree with it, since otherwise we cannot remedy such an obvious damage</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Pray Our Lord in His mercy to have Your Highness under His guard and let you do forever the things of His service, I kiss your hands many times.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Many of our people, keenly desirous as they are of the wares and things of your Kingdoms, which are brought here by your people, and in order to satisfy their voracious appetite, seize many of our people, freed and exempt men, and very often it happens that they kidnap even noblemen and the sons of noblemen, and our relatives, and take them to be sold to the white men who are in our Kingdoms; and for this purpose they have concealed them; and others are brought during the night so that they might not be recognized.</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Perspective</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899200" y="861625"/>
            <a:ext cx="5959800" cy="3743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latin typeface="Inter"/>
                <a:ea typeface="Inter"/>
                <a:cs typeface="Inter"/>
                <a:sym typeface="Inter"/>
              </a:rPr>
              <a:t>Using both the author context </a:t>
            </a:r>
            <a:r>
              <a:rPr i="1" lang="en" sz="1500">
                <a:solidFill>
                  <a:schemeClr val="dk1"/>
                </a:solidFill>
                <a:latin typeface="Inter"/>
                <a:ea typeface="Inter"/>
                <a:cs typeface="Inter"/>
                <a:sym typeface="Inter"/>
              </a:rPr>
              <a:t>and</a:t>
            </a:r>
            <a:r>
              <a:rPr lang="en" sz="1500">
                <a:solidFill>
                  <a:schemeClr val="dk1"/>
                </a:solidFill>
                <a:latin typeface="Inter"/>
                <a:ea typeface="Inter"/>
                <a:cs typeface="Inter"/>
                <a:sym typeface="Inter"/>
              </a:rPr>
              <a:t> the primary source, select the </a:t>
            </a:r>
            <a:r>
              <a:rPr b="1" i="1" lang="en" sz="1500">
                <a:solidFill>
                  <a:schemeClr val="dk1"/>
                </a:solidFill>
                <a:latin typeface="Inter"/>
                <a:ea typeface="Inter"/>
                <a:cs typeface="Inter"/>
                <a:sym typeface="Inter"/>
              </a:rPr>
              <a:t>two statements </a:t>
            </a:r>
            <a:r>
              <a:rPr lang="en" sz="1500">
                <a:solidFill>
                  <a:schemeClr val="dk1"/>
                </a:solidFill>
                <a:latin typeface="Inter"/>
                <a:ea typeface="Inter"/>
                <a:cs typeface="Inter"/>
                <a:sym typeface="Inter"/>
              </a:rPr>
              <a:t>that best demonstrate how the attributes and experiences of Nzinga Mbemba influenced his perspective of the slave trade.</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 believed education in Europe would help his people become more civilized and competitive in global trade.</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identity as a Christian ruler shaped his relationship with Portugal and influenced how he presented himself as a legitimate and loyal ally of the Portuguese Crown.</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Nzinga Mbemba’s close ties with Portugal gave him access to goods, firearms, and diplomatic channels, which shaped his appeals to the Portuguese king.</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As ruler of Kongo, Nzinga Mbemba faced growing instability in his kingdom caused by illegal slave trading and corruption among local elites.</a:t>
            </a:r>
            <a:endParaRPr sz="1500">
              <a:solidFill>
                <a:schemeClr val="dk1"/>
              </a:solidFill>
              <a:latin typeface="Inter"/>
              <a:ea typeface="Inter"/>
              <a:cs typeface="Inter"/>
              <a:sym typeface="Inter"/>
            </a:endParaRPr>
          </a:p>
          <a:p>
            <a:pPr indent="0" lvl="0" marL="48260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latin typeface="Cambria"/>
              <a:ea typeface="Cambria"/>
              <a:cs typeface="Cambria"/>
              <a:sym typeface="Cambria"/>
            </a:endParaRPr>
          </a:p>
          <a:p>
            <a:pPr indent="0" lvl="0" marL="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latin typeface="Cambria"/>
              <a:ea typeface="Cambria"/>
              <a:cs typeface="Cambria"/>
              <a:sym typeface="Cambria"/>
            </a:endParaRPr>
          </a:p>
        </p:txBody>
      </p:sp>
      <p:sp>
        <p:nvSpPr>
          <p:cNvPr id="126" name="Google Shape;126;p27"/>
          <p:cNvSpPr txBox="1"/>
          <p:nvPr/>
        </p:nvSpPr>
        <p:spPr>
          <a:xfrm>
            <a:off x="488150" y="5843425"/>
            <a:ext cx="6796200" cy="34875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evaluate the significance of the attributes of a person to better interpret a source. Using both the author context and the primary source, explain why one of the statements you chose represents a more significant influence on Nzinga Mbemba’s perspective.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27" name="Google Shape;127;p27"/>
          <p:cNvSpPr txBox="1"/>
          <p:nvPr/>
        </p:nvSpPr>
        <p:spPr>
          <a:xfrm>
            <a:off x="468850" y="497700"/>
            <a:ext cx="7001400" cy="426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Name: _____________________________________  Date: ________ Class: ___________________</a:t>
            </a:r>
            <a:endParaRPr b="1" sz="13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133" name="Google Shape;13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Resistance to the Slave Trade</a:t>
            </a:r>
            <a:endParaRPr sz="2300">
              <a:solidFill>
                <a:schemeClr val="dk1"/>
              </a:solidFill>
              <a:latin typeface="Plus Jakarta Sans"/>
              <a:ea typeface="Plus Jakarta Sans"/>
              <a:cs typeface="Plus Jakarta Sans"/>
              <a:sym typeface="Plus Jakarta Sans"/>
            </a:endParaRPr>
          </a:p>
        </p:txBody>
      </p:sp>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38" name="Google Shape;138;p28"/>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39" name="Google Shape;139;p28"/>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who abolitionists were in the antebellum era. Record the words in the box →</a:t>
            </a:r>
            <a:endParaRPr sz="1100">
              <a:solidFill>
                <a:schemeClr val="dk1"/>
              </a:solidFill>
              <a:latin typeface="Inter"/>
              <a:ea typeface="Inter"/>
              <a:cs typeface="Inter"/>
              <a:sym typeface="Inter"/>
            </a:endParaRPr>
          </a:p>
        </p:txBody>
      </p:sp>
      <p:sp>
        <p:nvSpPr>
          <p:cNvPr id="140" name="Google Shape;140;p28"/>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41" name="Google Shape;141;p28"/>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142" name="Google Shape;142;p28"/>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43" name="Google Shape;143;p28"/>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the information about Nzinga Mbemba in the Formative Assessment</a:t>
            </a:r>
            <a:r>
              <a:rPr lang="en" sz="1000">
                <a:solidFill>
                  <a:schemeClr val="dk1"/>
                </a:solidFill>
                <a:latin typeface="Inter"/>
                <a:ea typeface="Inter"/>
                <a:cs typeface="Inter"/>
                <a:sym typeface="Inter"/>
              </a:rPr>
              <a:t>. Write one sentence to describe his </a:t>
            </a:r>
            <a:r>
              <a:rPr lang="en" sz="1000">
                <a:solidFill>
                  <a:schemeClr val="dk1"/>
                </a:solidFill>
                <a:latin typeface="Inter"/>
                <a:ea typeface="Inter"/>
                <a:cs typeface="Inter"/>
                <a:sym typeface="Inter"/>
              </a:rPr>
              <a:t>perspective</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p:txBody>
      </p:sp>
      <p:sp>
        <p:nvSpPr>
          <p:cNvPr id="144" name="Google Shape;144;p28"/>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With a partner, read the information about Queen Njinga.</a:t>
            </a:r>
            <a:r>
              <a:rPr lang="en" sz="1000">
                <a:solidFill>
                  <a:schemeClr val="dk1"/>
                </a:solidFill>
                <a:latin typeface="Inter"/>
                <a:ea typeface="Inter"/>
                <a:cs typeface="Inter"/>
                <a:sym typeface="Inter"/>
              </a:rPr>
              <a:t> Identify similarities and differences to Nzinga Mbemba.</a:t>
            </a:r>
            <a:endParaRPr sz="1000">
              <a:solidFill>
                <a:schemeClr val="dk1"/>
              </a:solidFill>
              <a:latin typeface="Inter"/>
              <a:ea typeface="Inter"/>
              <a:cs typeface="Inter"/>
              <a:sym typeface="Inter"/>
            </a:endParaRPr>
          </a:p>
        </p:txBody>
      </p:sp>
      <p:sp>
        <p:nvSpPr>
          <p:cNvPr id="145" name="Google Shape;145;p28"/>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46" name="Google Shape;146;p28"/>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47" name="Google Shape;147;p28"/>
          <p:cNvSpPr txBox="1"/>
          <p:nvPr/>
        </p:nvSpPr>
        <p:spPr>
          <a:xfrm>
            <a:off x="305350" y="7695900"/>
            <a:ext cx="1179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Explain the various perspectives and methods used by Africans to assert agency.</a:t>
            </a:r>
            <a:endParaRPr sz="10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Queen Njinga</a:t>
            </a:r>
            <a:r>
              <a:rPr lang="en" sz="1900">
                <a:latin typeface="Halant"/>
                <a:ea typeface="Halant"/>
                <a:cs typeface="Halant"/>
                <a:sym typeface="Halant"/>
              </a:rPr>
              <a:t>: Perspective</a:t>
            </a:r>
            <a:endParaRPr sz="1900">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9"/>
          <p:cNvSpPr txBox="1"/>
          <p:nvPr/>
        </p:nvSpPr>
        <p:spPr>
          <a:xfrm>
            <a:off x="480975" y="619125"/>
            <a:ext cx="6775500" cy="23568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Context:</a:t>
            </a:r>
            <a:endParaRPr b="1"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Queen Njinga (also known as Nzinga, Nzinga Mbande, or Ana de Sousa Nzinga) was born in 1583 in what is now Angola. She was a powerful and strategic African ruler known for her leadership, diplomacy, and resistance to Portuguese colonization and the transatlantic slave trade. As queen of the Ndongo and later Matamba kingdoms, Njinga negotiated with the Portuguese, formed military alliances, and converted to Christianity—taking the name Ana de Sousa—as a political strategy. In one famous encounter, when the Portuguese offered her no chair during negotiations, she ordered an attendant to kneel so she could sit, forcing them to engage with her on equal terms. When diplomacy failed, Njinga led her armies in battle to defend her people and territory. She ruled for decades and is remembered today as a symbol of African resistance, strength, and political brilliance.</a:t>
            </a:r>
            <a:endParaRPr sz="1300">
              <a:solidFill>
                <a:schemeClr val="dk1"/>
              </a:solidFill>
              <a:latin typeface="Inter"/>
              <a:ea typeface="Inter"/>
              <a:cs typeface="Inter"/>
              <a:sym typeface="Inter"/>
            </a:endParaRPr>
          </a:p>
        </p:txBody>
      </p:sp>
      <p:graphicFrame>
        <p:nvGraphicFramePr>
          <p:cNvPr id="157" name="Google Shape;157;p29"/>
          <p:cNvGraphicFramePr/>
          <p:nvPr/>
        </p:nvGraphicFramePr>
        <p:xfrm>
          <a:off x="480969" y="3162770"/>
          <a:ext cx="3000000" cy="3000000"/>
        </p:xfrm>
        <a:graphic>
          <a:graphicData uri="http://schemas.openxmlformats.org/drawingml/2006/table">
            <a:tbl>
              <a:tblPr>
                <a:noFill/>
                <a:tableStyleId>{B4644C67-8A99-4A47-969D-A8BA0AE3F77D}</a:tableStyleId>
              </a:tblPr>
              <a:tblGrid>
                <a:gridCol w="6775500"/>
              </a:tblGrid>
              <a:tr h="314700">
                <a:tc>
                  <a:txBody>
                    <a:bodyPr/>
                    <a:lstStyle/>
                    <a:p>
                      <a:pPr indent="0" lvl="0" marL="0" rtl="0" algn="l">
                        <a:spcBef>
                          <a:spcPts val="0"/>
                        </a:spcBef>
                        <a:spcAft>
                          <a:spcPts val="0"/>
                        </a:spcAft>
                        <a:buClr>
                          <a:schemeClr val="dk1"/>
                        </a:buClr>
                        <a:buSzPts val="1200"/>
                        <a:buFont typeface="Arial"/>
                        <a:buNone/>
                      </a:pPr>
                      <a:r>
                        <a:rPr lang="en" sz="1200">
                          <a:solidFill>
                            <a:schemeClr val="dk1"/>
                          </a:solidFill>
                          <a:highlight>
                            <a:schemeClr val="lt1"/>
                          </a:highlight>
                          <a:latin typeface="Halant"/>
                          <a:ea typeface="Halant"/>
                          <a:cs typeface="Halant"/>
                          <a:sym typeface="Halant"/>
                        </a:rPr>
                        <a:t>Source: </a:t>
                      </a:r>
                      <a:r>
                        <a:rPr lang="en" sz="1200">
                          <a:solidFill>
                            <a:schemeClr val="dk1"/>
                          </a:solidFill>
                          <a:latin typeface="Halant"/>
                          <a:ea typeface="Halant"/>
                          <a:cs typeface="Halant"/>
                          <a:sym typeface="Halant"/>
                        </a:rPr>
                        <a:t>Linda M. Heywood, </a:t>
                      </a:r>
                      <a:r>
                        <a:rPr i="1" lang="en" sz="1200">
                          <a:solidFill>
                            <a:schemeClr val="dk1"/>
                          </a:solidFill>
                          <a:latin typeface="Halant"/>
                          <a:ea typeface="Halant"/>
                          <a:cs typeface="Halant"/>
                          <a:sym typeface="Halant"/>
                        </a:rPr>
                        <a:t>Njinga of Angola: Africa’s Warrior Queen</a:t>
                      </a:r>
                      <a:r>
                        <a:rPr lang="en" sz="1200">
                          <a:solidFill>
                            <a:schemeClr val="dk1"/>
                          </a:solidFill>
                          <a:latin typeface="Halant"/>
                          <a:ea typeface="Halant"/>
                          <a:cs typeface="Halant"/>
                          <a:sym typeface="Halant"/>
                        </a:rPr>
                        <a:t>, 2019.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Linda M. Heywood is Professor of History and African American Studies at Boston University.</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0705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[Queen Njinga], the seventeenth-century ruler of Ndongo… came to power in African through her military prowess, skillful manipulation of religion, successful diplomacy, and remarkable understanding of politics. Despite her outstanding accomplishments and her decades-long reign, comparable to that of Elizabeth I of England, she was vilified by European contemporaries and later writers as an uncivilized savage who embodied the worst of womankind…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Njinga’s life has continued to be viewed mostly has a curiosity. But the historical record reveals something different: it was the same Njinga who conquered the kingdom of Matamba and ruled it </a:t>
                      </a:r>
                      <a:r>
                        <a:rPr lang="en" sz="1200">
                          <a:solidFill>
                            <a:schemeClr val="dk1"/>
                          </a:solidFill>
                          <a:latin typeface="Inter"/>
                          <a:ea typeface="Inter"/>
                          <a:cs typeface="Inter"/>
                          <a:sym typeface="Inter"/>
                        </a:rPr>
                        <a:t>together</a:t>
                      </a:r>
                      <a:r>
                        <a:rPr lang="en" sz="1200">
                          <a:solidFill>
                            <a:schemeClr val="dk1"/>
                          </a:solidFill>
                          <a:latin typeface="Inter"/>
                          <a:ea typeface="Inter"/>
                          <a:cs typeface="Inter"/>
                          <a:sym typeface="Inter"/>
                        </a:rPr>
                        <a:t> with the remainder of the powerful Ndongo kingdom for three decades; defied thirteen Portuguese governors who ruled Angola between 1622 and 1663, keeping her kingdom independent in the face of relentless attacks; and made important political alliances not only with several neighboring polities but with the Dutch West India Company. It was this same Njinga whos religious diplomacy enabled her to make direct contact with the pope, who accepted her as a Christian ruler, and to establish Christianity within her kingdom.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death of her brother] left a void that Njinga stepped in to fill immediately. Her ascension to power would initiate a new chapter in Mbundu history. Battling Portuguese aggression had </a:t>
                      </a:r>
                      <a:r>
                        <a:rPr lang="en" sz="1200">
                          <a:solidFill>
                            <a:schemeClr val="dk1"/>
                          </a:solidFill>
                          <a:latin typeface="Inter"/>
                          <a:ea typeface="Inter"/>
                          <a:cs typeface="Inter"/>
                          <a:sym typeface="Inter"/>
                        </a:rPr>
                        <a:t>devastated</a:t>
                      </a:r>
                      <a:r>
                        <a:rPr lang="en" sz="1200">
                          <a:solidFill>
                            <a:schemeClr val="dk1"/>
                          </a:solidFill>
                          <a:latin typeface="Inter"/>
                          <a:ea typeface="Inter"/>
                          <a:cs typeface="Inter"/>
                          <a:sym typeface="Inter"/>
                        </a:rPr>
                        <a:t> her father and brother, who had been unable to bring back Ndongo’s former glory. Njinga, who inherited a kingdom that was just a shadow of what she had known in her youth, fearlessly picked up where her brother left off, energized by the prospect of rebuilding her ancestral land. Her love and respect for her predecessors and her hatred of the Portuguese became consuming passions, driving her for the rest of her life. For her entire reign, from 1624 for 1663, Njinga would work to reassert Ndongo hegemony and limite Portuguese power in the region…</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